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170D65-CDFB-4CB7-894A-E47670E71ED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F836ED5-59F8-46A6-A974-0B10CFCD6DB7}">
      <dgm:prSet/>
      <dgm:spPr/>
      <dgm:t>
        <a:bodyPr/>
        <a:lstStyle/>
        <a:p>
          <a:r>
            <a:rPr lang="en-US"/>
            <a:t>Hull Design</a:t>
          </a:r>
        </a:p>
      </dgm:t>
    </dgm:pt>
    <dgm:pt modelId="{68818439-CA8E-4C41-9D96-848C92264403}" type="parTrans" cxnId="{959CAE9B-3211-407A-887A-FF17774F514B}">
      <dgm:prSet/>
      <dgm:spPr/>
      <dgm:t>
        <a:bodyPr/>
        <a:lstStyle/>
        <a:p>
          <a:endParaRPr lang="en-US"/>
        </a:p>
      </dgm:t>
    </dgm:pt>
    <dgm:pt modelId="{D2F31756-985F-45D5-8F23-2DD38BA21BB8}" type="sibTrans" cxnId="{959CAE9B-3211-407A-887A-FF17774F514B}">
      <dgm:prSet/>
      <dgm:spPr/>
      <dgm:t>
        <a:bodyPr/>
        <a:lstStyle/>
        <a:p>
          <a:endParaRPr lang="en-US"/>
        </a:p>
      </dgm:t>
    </dgm:pt>
    <dgm:pt modelId="{8456EA53-362B-4F95-B17E-5519F283A3C9}">
      <dgm:prSet/>
      <dgm:spPr/>
      <dgm:t>
        <a:bodyPr/>
        <a:lstStyle/>
        <a:p>
          <a:r>
            <a:rPr lang="en-US"/>
            <a:t>Propulsion System</a:t>
          </a:r>
        </a:p>
      </dgm:t>
    </dgm:pt>
    <dgm:pt modelId="{0FEE1A2D-4299-4120-A0A5-37A0C017B08A}" type="parTrans" cxnId="{5052E570-6B54-4947-A661-F6BFD8EFDB63}">
      <dgm:prSet/>
      <dgm:spPr/>
      <dgm:t>
        <a:bodyPr/>
        <a:lstStyle/>
        <a:p>
          <a:endParaRPr lang="en-US"/>
        </a:p>
      </dgm:t>
    </dgm:pt>
    <dgm:pt modelId="{36CE3564-136B-4BBF-8D31-DBF883A046E9}" type="sibTrans" cxnId="{5052E570-6B54-4947-A661-F6BFD8EFDB63}">
      <dgm:prSet/>
      <dgm:spPr/>
      <dgm:t>
        <a:bodyPr/>
        <a:lstStyle/>
        <a:p>
          <a:endParaRPr lang="en-US"/>
        </a:p>
      </dgm:t>
    </dgm:pt>
    <dgm:pt modelId="{EB4F4293-A1BA-4E21-9FCF-323652C33010}">
      <dgm:prSet/>
      <dgm:spPr/>
      <dgm:t>
        <a:bodyPr/>
        <a:lstStyle/>
        <a:p>
          <a:r>
            <a:rPr lang="en-US"/>
            <a:t>Navigation System &amp; Control</a:t>
          </a:r>
        </a:p>
      </dgm:t>
    </dgm:pt>
    <dgm:pt modelId="{F4D7D9F1-4BDB-47C9-AA70-77852E39213D}" type="parTrans" cxnId="{40F8236C-A543-4B0C-A1A4-CE2158CD05C5}">
      <dgm:prSet/>
      <dgm:spPr/>
      <dgm:t>
        <a:bodyPr/>
        <a:lstStyle/>
        <a:p>
          <a:endParaRPr lang="en-US"/>
        </a:p>
      </dgm:t>
    </dgm:pt>
    <dgm:pt modelId="{FFD86816-BE41-4278-9FA1-1EDBB70C83BB}" type="sibTrans" cxnId="{40F8236C-A543-4B0C-A1A4-CE2158CD05C5}">
      <dgm:prSet/>
      <dgm:spPr/>
      <dgm:t>
        <a:bodyPr/>
        <a:lstStyle/>
        <a:p>
          <a:endParaRPr lang="en-US"/>
        </a:p>
      </dgm:t>
    </dgm:pt>
    <dgm:pt modelId="{E6B4325C-5F54-463B-B372-3EE15C7E288D}">
      <dgm:prSet/>
      <dgm:spPr/>
      <dgm:t>
        <a:bodyPr/>
        <a:lstStyle/>
        <a:p>
          <a:r>
            <a:rPr lang="en-US"/>
            <a:t>Data Collection</a:t>
          </a:r>
        </a:p>
      </dgm:t>
    </dgm:pt>
    <dgm:pt modelId="{82AB9794-C4AD-460F-B63A-3074BBA58E0F}" type="parTrans" cxnId="{02D5D6F6-AE10-4421-ACF8-1D484EC81844}">
      <dgm:prSet/>
      <dgm:spPr/>
      <dgm:t>
        <a:bodyPr/>
        <a:lstStyle/>
        <a:p>
          <a:endParaRPr lang="en-US"/>
        </a:p>
      </dgm:t>
    </dgm:pt>
    <dgm:pt modelId="{B9AD7654-7499-4A6D-9DC4-0C4AA6A84258}" type="sibTrans" cxnId="{02D5D6F6-AE10-4421-ACF8-1D484EC81844}">
      <dgm:prSet/>
      <dgm:spPr/>
      <dgm:t>
        <a:bodyPr/>
        <a:lstStyle/>
        <a:p>
          <a:endParaRPr lang="en-US"/>
        </a:p>
      </dgm:t>
    </dgm:pt>
    <dgm:pt modelId="{2D510687-0EF5-4DED-B39F-BF77C858632D}">
      <dgm:prSet/>
      <dgm:spPr/>
      <dgm:t>
        <a:bodyPr/>
        <a:lstStyle/>
        <a:p>
          <a:r>
            <a:rPr lang="en-US"/>
            <a:t>Data Transmission</a:t>
          </a:r>
        </a:p>
      </dgm:t>
    </dgm:pt>
    <dgm:pt modelId="{BBF31320-44D0-4D16-886B-1AF9B2167D66}" type="parTrans" cxnId="{051B1ED2-7BAB-4BC1-8620-1AC768E14BC7}">
      <dgm:prSet/>
      <dgm:spPr/>
      <dgm:t>
        <a:bodyPr/>
        <a:lstStyle/>
        <a:p>
          <a:endParaRPr lang="en-US"/>
        </a:p>
      </dgm:t>
    </dgm:pt>
    <dgm:pt modelId="{43F78AA8-B6B5-4DBC-8E53-07C9AD00118F}" type="sibTrans" cxnId="{051B1ED2-7BAB-4BC1-8620-1AC768E14BC7}">
      <dgm:prSet/>
      <dgm:spPr/>
      <dgm:t>
        <a:bodyPr/>
        <a:lstStyle/>
        <a:p>
          <a:endParaRPr lang="en-US"/>
        </a:p>
      </dgm:t>
    </dgm:pt>
    <dgm:pt modelId="{6A10E8A1-5205-4413-955C-AD5B3FF575C6}">
      <dgm:prSet/>
      <dgm:spPr/>
      <dgm:t>
        <a:bodyPr/>
        <a:lstStyle/>
        <a:p>
          <a:r>
            <a:rPr lang="en-US"/>
            <a:t>Power Management</a:t>
          </a:r>
        </a:p>
      </dgm:t>
    </dgm:pt>
    <dgm:pt modelId="{EF900C27-68C7-4C11-A3F5-A935F79BF95F}" type="parTrans" cxnId="{16D7630E-4295-4807-B17C-37C463916193}">
      <dgm:prSet/>
      <dgm:spPr/>
      <dgm:t>
        <a:bodyPr/>
        <a:lstStyle/>
        <a:p>
          <a:endParaRPr lang="en-US"/>
        </a:p>
      </dgm:t>
    </dgm:pt>
    <dgm:pt modelId="{5FE6F35D-1AEC-4D9D-BDB3-687F8B3D14E0}" type="sibTrans" cxnId="{16D7630E-4295-4807-B17C-37C463916193}">
      <dgm:prSet/>
      <dgm:spPr/>
      <dgm:t>
        <a:bodyPr/>
        <a:lstStyle/>
        <a:p>
          <a:endParaRPr lang="en-US"/>
        </a:p>
      </dgm:t>
    </dgm:pt>
    <dgm:pt modelId="{979F2035-1FE4-4724-BA14-79C45880D312}" type="pres">
      <dgm:prSet presAssocID="{5F170D65-CDFB-4CB7-894A-E47670E71ED3}" presName="linear" presStyleCnt="0">
        <dgm:presLayoutVars>
          <dgm:animLvl val="lvl"/>
          <dgm:resizeHandles val="exact"/>
        </dgm:presLayoutVars>
      </dgm:prSet>
      <dgm:spPr/>
    </dgm:pt>
    <dgm:pt modelId="{85DCF2A2-AD70-4903-AD00-23640D937558}" type="pres">
      <dgm:prSet presAssocID="{8F836ED5-59F8-46A6-A974-0B10CFCD6DB7}" presName="parentText" presStyleLbl="node1" presStyleIdx="0" presStyleCnt="6">
        <dgm:presLayoutVars>
          <dgm:chMax val="0"/>
          <dgm:bulletEnabled val="1"/>
        </dgm:presLayoutVars>
      </dgm:prSet>
      <dgm:spPr/>
    </dgm:pt>
    <dgm:pt modelId="{2A22A24F-C32F-4AF7-80E5-E2559C1785E1}" type="pres">
      <dgm:prSet presAssocID="{D2F31756-985F-45D5-8F23-2DD38BA21BB8}" presName="spacer" presStyleCnt="0"/>
      <dgm:spPr/>
    </dgm:pt>
    <dgm:pt modelId="{5C94DBD7-EB1A-47D0-9C78-0D5E2E435122}" type="pres">
      <dgm:prSet presAssocID="{8456EA53-362B-4F95-B17E-5519F283A3C9}" presName="parentText" presStyleLbl="node1" presStyleIdx="1" presStyleCnt="6">
        <dgm:presLayoutVars>
          <dgm:chMax val="0"/>
          <dgm:bulletEnabled val="1"/>
        </dgm:presLayoutVars>
      </dgm:prSet>
      <dgm:spPr/>
    </dgm:pt>
    <dgm:pt modelId="{8BCE8500-BECF-48D9-98A6-F6DBA7D7BFA0}" type="pres">
      <dgm:prSet presAssocID="{36CE3564-136B-4BBF-8D31-DBF883A046E9}" presName="spacer" presStyleCnt="0"/>
      <dgm:spPr/>
    </dgm:pt>
    <dgm:pt modelId="{8C29D314-31E1-4E50-96AD-BFD1A01E2348}" type="pres">
      <dgm:prSet presAssocID="{EB4F4293-A1BA-4E21-9FCF-323652C33010}" presName="parentText" presStyleLbl="node1" presStyleIdx="2" presStyleCnt="6">
        <dgm:presLayoutVars>
          <dgm:chMax val="0"/>
          <dgm:bulletEnabled val="1"/>
        </dgm:presLayoutVars>
      </dgm:prSet>
      <dgm:spPr/>
    </dgm:pt>
    <dgm:pt modelId="{712E1C07-A790-41A1-ABF6-1FBFD49DEF5D}" type="pres">
      <dgm:prSet presAssocID="{FFD86816-BE41-4278-9FA1-1EDBB70C83BB}" presName="spacer" presStyleCnt="0"/>
      <dgm:spPr/>
    </dgm:pt>
    <dgm:pt modelId="{C7538C65-A218-470F-840B-155F5E5CFAA8}" type="pres">
      <dgm:prSet presAssocID="{E6B4325C-5F54-463B-B372-3EE15C7E288D}" presName="parentText" presStyleLbl="node1" presStyleIdx="3" presStyleCnt="6">
        <dgm:presLayoutVars>
          <dgm:chMax val="0"/>
          <dgm:bulletEnabled val="1"/>
        </dgm:presLayoutVars>
      </dgm:prSet>
      <dgm:spPr/>
    </dgm:pt>
    <dgm:pt modelId="{028D00AF-F202-4D69-9953-E6BC2EB3621F}" type="pres">
      <dgm:prSet presAssocID="{B9AD7654-7499-4A6D-9DC4-0C4AA6A84258}" presName="spacer" presStyleCnt="0"/>
      <dgm:spPr/>
    </dgm:pt>
    <dgm:pt modelId="{4E9DE0EA-ECF5-4C84-9403-3700A882267D}" type="pres">
      <dgm:prSet presAssocID="{2D510687-0EF5-4DED-B39F-BF77C858632D}" presName="parentText" presStyleLbl="node1" presStyleIdx="4" presStyleCnt="6">
        <dgm:presLayoutVars>
          <dgm:chMax val="0"/>
          <dgm:bulletEnabled val="1"/>
        </dgm:presLayoutVars>
      </dgm:prSet>
      <dgm:spPr/>
    </dgm:pt>
    <dgm:pt modelId="{84FFD901-0A2B-4B4E-B3EF-3C68CC74F489}" type="pres">
      <dgm:prSet presAssocID="{43F78AA8-B6B5-4DBC-8E53-07C9AD00118F}" presName="spacer" presStyleCnt="0"/>
      <dgm:spPr/>
    </dgm:pt>
    <dgm:pt modelId="{9FCAADE2-7D20-4122-93A9-8A36BBFCF1D0}" type="pres">
      <dgm:prSet presAssocID="{6A10E8A1-5205-4413-955C-AD5B3FF575C6}" presName="parentText" presStyleLbl="node1" presStyleIdx="5" presStyleCnt="6">
        <dgm:presLayoutVars>
          <dgm:chMax val="0"/>
          <dgm:bulletEnabled val="1"/>
        </dgm:presLayoutVars>
      </dgm:prSet>
      <dgm:spPr/>
    </dgm:pt>
  </dgm:ptLst>
  <dgm:cxnLst>
    <dgm:cxn modelId="{16D7630E-4295-4807-B17C-37C463916193}" srcId="{5F170D65-CDFB-4CB7-894A-E47670E71ED3}" destId="{6A10E8A1-5205-4413-955C-AD5B3FF575C6}" srcOrd="5" destOrd="0" parTransId="{EF900C27-68C7-4C11-A3F5-A935F79BF95F}" sibTransId="{5FE6F35D-1AEC-4D9D-BDB3-687F8B3D14E0}"/>
    <dgm:cxn modelId="{D8FD451D-75E2-4C32-A6BD-F119CBADFECF}" type="presOf" srcId="{8F836ED5-59F8-46A6-A974-0B10CFCD6DB7}" destId="{85DCF2A2-AD70-4903-AD00-23640D937558}" srcOrd="0" destOrd="0" presId="urn:microsoft.com/office/officeart/2005/8/layout/vList2"/>
    <dgm:cxn modelId="{57A9CF38-F07C-4205-A61C-A0FBD89BE911}" type="presOf" srcId="{6A10E8A1-5205-4413-955C-AD5B3FF575C6}" destId="{9FCAADE2-7D20-4122-93A9-8A36BBFCF1D0}" srcOrd="0" destOrd="0" presId="urn:microsoft.com/office/officeart/2005/8/layout/vList2"/>
    <dgm:cxn modelId="{3DF11F44-0DE9-4AA1-9966-8E2319407E3C}" type="presOf" srcId="{2D510687-0EF5-4DED-B39F-BF77C858632D}" destId="{4E9DE0EA-ECF5-4C84-9403-3700A882267D}" srcOrd="0" destOrd="0" presId="urn:microsoft.com/office/officeart/2005/8/layout/vList2"/>
    <dgm:cxn modelId="{40F8236C-A543-4B0C-A1A4-CE2158CD05C5}" srcId="{5F170D65-CDFB-4CB7-894A-E47670E71ED3}" destId="{EB4F4293-A1BA-4E21-9FCF-323652C33010}" srcOrd="2" destOrd="0" parTransId="{F4D7D9F1-4BDB-47C9-AA70-77852E39213D}" sibTransId="{FFD86816-BE41-4278-9FA1-1EDBB70C83BB}"/>
    <dgm:cxn modelId="{5052E570-6B54-4947-A661-F6BFD8EFDB63}" srcId="{5F170D65-CDFB-4CB7-894A-E47670E71ED3}" destId="{8456EA53-362B-4F95-B17E-5519F283A3C9}" srcOrd="1" destOrd="0" parTransId="{0FEE1A2D-4299-4120-A0A5-37A0C017B08A}" sibTransId="{36CE3564-136B-4BBF-8D31-DBF883A046E9}"/>
    <dgm:cxn modelId="{959CAE9B-3211-407A-887A-FF17774F514B}" srcId="{5F170D65-CDFB-4CB7-894A-E47670E71ED3}" destId="{8F836ED5-59F8-46A6-A974-0B10CFCD6DB7}" srcOrd="0" destOrd="0" parTransId="{68818439-CA8E-4C41-9D96-848C92264403}" sibTransId="{D2F31756-985F-45D5-8F23-2DD38BA21BB8}"/>
    <dgm:cxn modelId="{6302C2B8-313D-4282-84FC-503C7E77AAEF}" type="presOf" srcId="{E6B4325C-5F54-463B-B372-3EE15C7E288D}" destId="{C7538C65-A218-470F-840B-155F5E5CFAA8}" srcOrd="0" destOrd="0" presId="urn:microsoft.com/office/officeart/2005/8/layout/vList2"/>
    <dgm:cxn modelId="{7B6674C9-05BC-4459-8334-4FFE68D5074D}" type="presOf" srcId="{5F170D65-CDFB-4CB7-894A-E47670E71ED3}" destId="{979F2035-1FE4-4724-BA14-79C45880D312}" srcOrd="0" destOrd="0" presId="urn:microsoft.com/office/officeart/2005/8/layout/vList2"/>
    <dgm:cxn modelId="{051B1ED2-7BAB-4BC1-8620-1AC768E14BC7}" srcId="{5F170D65-CDFB-4CB7-894A-E47670E71ED3}" destId="{2D510687-0EF5-4DED-B39F-BF77C858632D}" srcOrd="4" destOrd="0" parTransId="{BBF31320-44D0-4D16-886B-1AF9B2167D66}" sibTransId="{43F78AA8-B6B5-4DBC-8E53-07C9AD00118F}"/>
    <dgm:cxn modelId="{11E70DDE-18E5-4AEA-AA82-9872E7EDA23C}" type="presOf" srcId="{EB4F4293-A1BA-4E21-9FCF-323652C33010}" destId="{8C29D314-31E1-4E50-96AD-BFD1A01E2348}" srcOrd="0" destOrd="0" presId="urn:microsoft.com/office/officeart/2005/8/layout/vList2"/>
    <dgm:cxn modelId="{76F0C1EF-51A9-4B33-B6A5-F553BF24F9D9}" type="presOf" srcId="{8456EA53-362B-4F95-B17E-5519F283A3C9}" destId="{5C94DBD7-EB1A-47D0-9C78-0D5E2E435122}" srcOrd="0" destOrd="0" presId="urn:microsoft.com/office/officeart/2005/8/layout/vList2"/>
    <dgm:cxn modelId="{02D5D6F6-AE10-4421-ACF8-1D484EC81844}" srcId="{5F170D65-CDFB-4CB7-894A-E47670E71ED3}" destId="{E6B4325C-5F54-463B-B372-3EE15C7E288D}" srcOrd="3" destOrd="0" parTransId="{82AB9794-C4AD-460F-B63A-3074BBA58E0F}" sibTransId="{B9AD7654-7499-4A6D-9DC4-0C4AA6A84258}"/>
    <dgm:cxn modelId="{05A9C0C7-A46D-448A-9ADC-E989B0694A7C}" type="presParOf" srcId="{979F2035-1FE4-4724-BA14-79C45880D312}" destId="{85DCF2A2-AD70-4903-AD00-23640D937558}" srcOrd="0" destOrd="0" presId="urn:microsoft.com/office/officeart/2005/8/layout/vList2"/>
    <dgm:cxn modelId="{5EF31C8B-662A-4D26-9239-84FC4E8D3C59}" type="presParOf" srcId="{979F2035-1FE4-4724-BA14-79C45880D312}" destId="{2A22A24F-C32F-4AF7-80E5-E2559C1785E1}" srcOrd="1" destOrd="0" presId="urn:microsoft.com/office/officeart/2005/8/layout/vList2"/>
    <dgm:cxn modelId="{C315FFEB-35DD-4E20-BE21-FC80F7C2362F}" type="presParOf" srcId="{979F2035-1FE4-4724-BA14-79C45880D312}" destId="{5C94DBD7-EB1A-47D0-9C78-0D5E2E435122}" srcOrd="2" destOrd="0" presId="urn:microsoft.com/office/officeart/2005/8/layout/vList2"/>
    <dgm:cxn modelId="{57450B0A-DEDA-4122-B7BB-81EB488007D0}" type="presParOf" srcId="{979F2035-1FE4-4724-BA14-79C45880D312}" destId="{8BCE8500-BECF-48D9-98A6-F6DBA7D7BFA0}" srcOrd="3" destOrd="0" presId="urn:microsoft.com/office/officeart/2005/8/layout/vList2"/>
    <dgm:cxn modelId="{23293397-DA23-4F6C-96B4-B7229862B791}" type="presParOf" srcId="{979F2035-1FE4-4724-BA14-79C45880D312}" destId="{8C29D314-31E1-4E50-96AD-BFD1A01E2348}" srcOrd="4" destOrd="0" presId="urn:microsoft.com/office/officeart/2005/8/layout/vList2"/>
    <dgm:cxn modelId="{E552C93B-9211-4B7A-A1DF-D10E4219CE23}" type="presParOf" srcId="{979F2035-1FE4-4724-BA14-79C45880D312}" destId="{712E1C07-A790-41A1-ABF6-1FBFD49DEF5D}" srcOrd="5" destOrd="0" presId="urn:microsoft.com/office/officeart/2005/8/layout/vList2"/>
    <dgm:cxn modelId="{9C3D1A39-4E53-4A88-ADFE-7A52D4DA7F1F}" type="presParOf" srcId="{979F2035-1FE4-4724-BA14-79C45880D312}" destId="{C7538C65-A218-470F-840B-155F5E5CFAA8}" srcOrd="6" destOrd="0" presId="urn:microsoft.com/office/officeart/2005/8/layout/vList2"/>
    <dgm:cxn modelId="{42E1ED19-5D67-4AC5-90C8-E156656C3E19}" type="presParOf" srcId="{979F2035-1FE4-4724-BA14-79C45880D312}" destId="{028D00AF-F202-4D69-9953-E6BC2EB3621F}" srcOrd="7" destOrd="0" presId="urn:microsoft.com/office/officeart/2005/8/layout/vList2"/>
    <dgm:cxn modelId="{FB00E6B7-A48E-4CC7-AB28-3AE6810984A9}" type="presParOf" srcId="{979F2035-1FE4-4724-BA14-79C45880D312}" destId="{4E9DE0EA-ECF5-4C84-9403-3700A882267D}" srcOrd="8" destOrd="0" presId="urn:microsoft.com/office/officeart/2005/8/layout/vList2"/>
    <dgm:cxn modelId="{40B58D14-20B4-48C2-976A-DA836E10BC80}" type="presParOf" srcId="{979F2035-1FE4-4724-BA14-79C45880D312}" destId="{84FFD901-0A2B-4B4E-B3EF-3C68CC74F489}" srcOrd="9" destOrd="0" presId="urn:microsoft.com/office/officeart/2005/8/layout/vList2"/>
    <dgm:cxn modelId="{C06C86A4-8859-48E3-A59C-CC95F322D250}" type="presParOf" srcId="{979F2035-1FE4-4724-BA14-79C45880D312}" destId="{9FCAADE2-7D20-4122-93A9-8A36BBFCF1D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CF2A2-AD70-4903-AD00-23640D937558}">
      <dsp:nvSpPr>
        <dsp:cNvPr id="0" name=""/>
        <dsp:cNvSpPr/>
      </dsp:nvSpPr>
      <dsp:spPr>
        <a:xfrm>
          <a:off x="0" y="43547"/>
          <a:ext cx="6541475" cy="786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Hull Design</a:t>
          </a:r>
        </a:p>
      </dsp:txBody>
      <dsp:txXfrm>
        <a:off x="38381" y="81928"/>
        <a:ext cx="6464713" cy="709478"/>
      </dsp:txXfrm>
    </dsp:sp>
    <dsp:sp modelId="{5C94DBD7-EB1A-47D0-9C78-0D5E2E435122}">
      <dsp:nvSpPr>
        <dsp:cNvPr id="0" name=""/>
        <dsp:cNvSpPr/>
      </dsp:nvSpPr>
      <dsp:spPr>
        <a:xfrm>
          <a:off x="0" y="921947"/>
          <a:ext cx="6541475" cy="786240"/>
        </a:xfrm>
        <a:prstGeom prst="roundRect">
          <a:avLst/>
        </a:prstGeom>
        <a:solidFill>
          <a:schemeClr val="accent2">
            <a:hueOff val="-299354"/>
            <a:satOff val="-135"/>
            <a:lumOff val="1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Propulsion System</a:t>
          </a:r>
        </a:p>
      </dsp:txBody>
      <dsp:txXfrm>
        <a:off x="38381" y="960328"/>
        <a:ext cx="6464713" cy="709478"/>
      </dsp:txXfrm>
    </dsp:sp>
    <dsp:sp modelId="{8C29D314-31E1-4E50-96AD-BFD1A01E2348}">
      <dsp:nvSpPr>
        <dsp:cNvPr id="0" name=""/>
        <dsp:cNvSpPr/>
      </dsp:nvSpPr>
      <dsp:spPr>
        <a:xfrm>
          <a:off x="0" y="1800347"/>
          <a:ext cx="6541475" cy="786240"/>
        </a:xfrm>
        <a:prstGeom prst="roundRect">
          <a:avLst/>
        </a:prstGeom>
        <a:solidFill>
          <a:schemeClr val="accent2">
            <a:hueOff val="-598709"/>
            <a:satOff val="-270"/>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Navigation System &amp; Control</a:t>
          </a:r>
        </a:p>
      </dsp:txBody>
      <dsp:txXfrm>
        <a:off x="38381" y="1838728"/>
        <a:ext cx="6464713" cy="709478"/>
      </dsp:txXfrm>
    </dsp:sp>
    <dsp:sp modelId="{C7538C65-A218-470F-840B-155F5E5CFAA8}">
      <dsp:nvSpPr>
        <dsp:cNvPr id="0" name=""/>
        <dsp:cNvSpPr/>
      </dsp:nvSpPr>
      <dsp:spPr>
        <a:xfrm>
          <a:off x="0" y="2678748"/>
          <a:ext cx="6541475" cy="786240"/>
        </a:xfrm>
        <a:prstGeom prst="roundRect">
          <a:avLst/>
        </a:prstGeom>
        <a:solidFill>
          <a:schemeClr val="accent2">
            <a:hueOff val="-898063"/>
            <a:satOff val="-404"/>
            <a:lumOff val="42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Data Collection</a:t>
          </a:r>
        </a:p>
      </dsp:txBody>
      <dsp:txXfrm>
        <a:off x="38381" y="2717129"/>
        <a:ext cx="6464713" cy="709478"/>
      </dsp:txXfrm>
    </dsp:sp>
    <dsp:sp modelId="{4E9DE0EA-ECF5-4C84-9403-3700A882267D}">
      <dsp:nvSpPr>
        <dsp:cNvPr id="0" name=""/>
        <dsp:cNvSpPr/>
      </dsp:nvSpPr>
      <dsp:spPr>
        <a:xfrm>
          <a:off x="0" y="3557148"/>
          <a:ext cx="6541475" cy="786240"/>
        </a:xfrm>
        <a:prstGeom prst="roundRect">
          <a:avLst/>
        </a:prstGeom>
        <a:solidFill>
          <a:schemeClr val="accent2">
            <a:hueOff val="-1197418"/>
            <a:satOff val="-539"/>
            <a:lumOff val="5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Data Transmission</a:t>
          </a:r>
        </a:p>
      </dsp:txBody>
      <dsp:txXfrm>
        <a:off x="38381" y="3595529"/>
        <a:ext cx="6464713" cy="709478"/>
      </dsp:txXfrm>
    </dsp:sp>
    <dsp:sp modelId="{9FCAADE2-7D20-4122-93A9-8A36BBFCF1D0}">
      <dsp:nvSpPr>
        <dsp:cNvPr id="0" name=""/>
        <dsp:cNvSpPr/>
      </dsp:nvSpPr>
      <dsp:spPr>
        <a:xfrm>
          <a:off x="0" y="4435548"/>
          <a:ext cx="6541475" cy="786240"/>
        </a:xfrm>
        <a:prstGeom prst="roundRect">
          <a:avLst/>
        </a:prstGeom>
        <a:solidFill>
          <a:schemeClr val="accent2">
            <a:hueOff val="-1496772"/>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Power Management</a:t>
          </a:r>
        </a:p>
      </dsp:txBody>
      <dsp:txXfrm>
        <a:off x="38381" y="4473929"/>
        <a:ext cx="6464713" cy="7094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4088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561724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5004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3/22/2023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22807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89584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8222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0711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50404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44861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69025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3/22/2023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1689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3/22/2023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52427461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ir Bubbles In The Underwater">
            <a:extLst>
              <a:ext uri="{FF2B5EF4-FFF2-40B4-BE49-F238E27FC236}">
                <a16:creationId xmlns:a16="http://schemas.microsoft.com/office/drawing/2014/main" id="{63ADFBC1-2C01-5CBD-E664-A0072030C6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14B273-EA34-DE87-04B1-35DDCE7AAD9E}"/>
              </a:ext>
            </a:extLst>
          </p:cNvPr>
          <p:cNvSpPr>
            <a:spLocks noGrp="1"/>
          </p:cNvSpPr>
          <p:nvPr>
            <p:ph type="ctrTitle"/>
          </p:nvPr>
        </p:nvSpPr>
        <p:spPr>
          <a:xfrm>
            <a:off x="1524000" y="2538483"/>
            <a:ext cx="9144000" cy="2825085"/>
          </a:xfrm>
        </p:spPr>
        <p:txBody>
          <a:bodyPr>
            <a:normAutofit/>
          </a:bodyPr>
          <a:lstStyle/>
          <a:p>
            <a:r>
              <a:rPr lang="en-US" sz="5400" dirty="0">
                <a:solidFill>
                  <a:srgbClr val="FFFFFF"/>
                </a:solidFill>
              </a:rPr>
              <a:t>Remotely Operated  Vehicle (ROV)</a:t>
            </a:r>
            <a:endParaRPr lang="en-MY" sz="5400" dirty="0">
              <a:solidFill>
                <a:srgbClr val="FFFFFF"/>
              </a:solidFill>
            </a:endParaRPr>
          </a:p>
        </p:txBody>
      </p:sp>
      <p:sp>
        <p:nvSpPr>
          <p:cNvPr id="3" name="Subtitle 2">
            <a:extLst>
              <a:ext uri="{FF2B5EF4-FFF2-40B4-BE49-F238E27FC236}">
                <a16:creationId xmlns:a16="http://schemas.microsoft.com/office/drawing/2014/main" id="{772CC116-1C59-BA09-0375-9E10F303679C}"/>
              </a:ext>
            </a:extLst>
          </p:cNvPr>
          <p:cNvSpPr>
            <a:spLocks noGrp="1"/>
          </p:cNvSpPr>
          <p:nvPr>
            <p:ph type="subTitle" idx="1"/>
          </p:nvPr>
        </p:nvSpPr>
        <p:spPr>
          <a:xfrm>
            <a:off x="1524000" y="5472752"/>
            <a:ext cx="9144000" cy="614148"/>
          </a:xfrm>
        </p:spPr>
        <p:txBody>
          <a:bodyPr>
            <a:normAutofit fontScale="77500" lnSpcReduction="20000"/>
          </a:bodyPr>
          <a:lstStyle/>
          <a:p>
            <a:r>
              <a:rPr lang="en-US" sz="1600" dirty="0">
                <a:solidFill>
                  <a:srgbClr val="FFFFFF"/>
                </a:solidFill>
              </a:rPr>
              <a:t>Iqmal Hakimi Bin Razali</a:t>
            </a:r>
          </a:p>
          <a:p>
            <a:r>
              <a:rPr lang="en-US" sz="1600" dirty="0">
                <a:solidFill>
                  <a:srgbClr val="FFFFFF"/>
                </a:solidFill>
              </a:rPr>
              <a:t>1912103</a:t>
            </a:r>
            <a:endParaRPr lang="en-MY" sz="1600" dirty="0">
              <a:solidFill>
                <a:srgbClr val="FFFFFF"/>
              </a:solidFill>
            </a:endParaRPr>
          </a:p>
        </p:txBody>
      </p:sp>
    </p:spTree>
    <p:extLst>
      <p:ext uri="{BB962C8B-B14F-4D97-AF65-F5344CB8AC3E}">
        <p14:creationId xmlns:p14="http://schemas.microsoft.com/office/powerpoint/2010/main" val="202649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11" name="Straight Connector 308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2" name="Straight Connector 308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3" name="Straight Connector 308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4" name="Straight Connector 309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5" name="Straight Connector 309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6" name="Straight Connector 309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7" name="Straight Connector 309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18" name="Rectangle 3098">
            <a:extLst>
              <a:ext uri="{FF2B5EF4-FFF2-40B4-BE49-F238E27FC236}">
                <a16:creationId xmlns:a16="http://schemas.microsoft.com/office/drawing/2014/main" id="{B85DF4F1-3C90-4AD9-AAB9-75BF6CD61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Rectangle 3100">
            <a:extLst>
              <a:ext uri="{FF2B5EF4-FFF2-40B4-BE49-F238E27FC236}">
                <a16:creationId xmlns:a16="http://schemas.microsoft.com/office/drawing/2014/main" id="{628D630B-F0CC-463F-9DEE-2AE410989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1612E-B6C3-094B-E0EA-DA9792035CAE}"/>
              </a:ext>
            </a:extLst>
          </p:cNvPr>
          <p:cNvSpPr>
            <a:spLocks noGrp="1"/>
          </p:cNvSpPr>
          <p:nvPr>
            <p:ph type="title"/>
          </p:nvPr>
        </p:nvSpPr>
        <p:spPr>
          <a:xfrm>
            <a:off x="1524000" y="5102942"/>
            <a:ext cx="9144000" cy="918245"/>
          </a:xfrm>
        </p:spPr>
        <p:txBody>
          <a:bodyPr vert="horz" lIns="91440" tIns="45720" rIns="91440" bIns="45720" rtlCol="0" anchor="b">
            <a:normAutofit/>
          </a:bodyPr>
          <a:lstStyle/>
          <a:p>
            <a:pPr algn="ctr"/>
            <a:r>
              <a:rPr lang="en-US" sz="4100"/>
              <a:t>Navigation System &amp; Control</a:t>
            </a:r>
          </a:p>
        </p:txBody>
      </p:sp>
      <p:pic>
        <p:nvPicPr>
          <p:cNvPr id="3074" name="Picture 2" descr="Control system of ROV Fig. 10 is a control program designed for control...  | Download Scientific Diagram">
            <a:extLst>
              <a:ext uri="{FF2B5EF4-FFF2-40B4-BE49-F238E27FC236}">
                <a16:creationId xmlns:a16="http://schemas.microsoft.com/office/drawing/2014/main" id="{FB80A255-4161-3F42-DA95-BF17206238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6932" y="1449408"/>
            <a:ext cx="3156618" cy="22648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ecision Control and Dynamic Positioning of ROVS in Intervention Operations">
            <a:extLst>
              <a:ext uri="{FF2B5EF4-FFF2-40B4-BE49-F238E27FC236}">
                <a16:creationId xmlns:a16="http://schemas.microsoft.com/office/drawing/2014/main" id="{7F99BB17-0187-3D3E-D7FE-CDBFAE6A82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27071" y="1376939"/>
            <a:ext cx="3299173" cy="212089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OV Navigation &amp; Positioning Software Deployed for Subsea Construction |  Unmanned Systems Technology">
            <a:extLst>
              <a:ext uri="{FF2B5EF4-FFF2-40B4-BE49-F238E27FC236}">
                <a16:creationId xmlns:a16="http://schemas.microsoft.com/office/drawing/2014/main" id="{275C21F8-F3F2-5000-2938-4B66E0B7C9D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03978" y="927212"/>
            <a:ext cx="2539180" cy="15806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ticle: Underwater Navigation Technologies for Successful ROV Missions |  Unmanned Systems Technology">
            <a:extLst>
              <a:ext uri="{FF2B5EF4-FFF2-40B4-BE49-F238E27FC236}">
                <a16:creationId xmlns:a16="http://schemas.microsoft.com/office/drawing/2014/main" id="{A949B9CB-9DD0-5E28-905F-1DF45A07125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73589" y="2687005"/>
            <a:ext cx="2539180" cy="1428288"/>
          </a:xfrm>
          <a:prstGeom prst="rect">
            <a:avLst/>
          </a:prstGeom>
          <a:noFill/>
          <a:extLst>
            <a:ext uri="{909E8E84-426E-40DD-AFC4-6F175D3DCCD1}">
              <a14:hiddenFill xmlns:a14="http://schemas.microsoft.com/office/drawing/2010/main">
                <a:solidFill>
                  <a:srgbClr val="FFFFFF"/>
                </a:solidFill>
              </a14:hiddenFill>
            </a:ext>
          </a:extLst>
        </p:spPr>
      </p:pic>
      <p:cxnSp>
        <p:nvCxnSpPr>
          <p:cNvPr id="3120" name="Straight Connector 3102">
            <a:extLst>
              <a:ext uri="{FF2B5EF4-FFF2-40B4-BE49-F238E27FC236}">
                <a16:creationId xmlns:a16="http://schemas.microsoft.com/office/drawing/2014/main" id="{EDF9ACB4-4909-4C3D-BC1F-5BD779547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1" name="Straight Connector 3104">
            <a:extLst>
              <a:ext uri="{FF2B5EF4-FFF2-40B4-BE49-F238E27FC236}">
                <a16:creationId xmlns:a16="http://schemas.microsoft.com/office/drawing/2014/main" id="{FAF3EA5A-8F42-43FA-8863-92076165A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7"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2" name="Straight Connector 3106">
            <a:extLst>
              <a:ext uri="{FF2B5EF4-FFF2-40B4-BE49-F238E27FC236}">
                <a16:creationId xmlns:a16="http://schemas.microsoft.com/office/drawing/2014/main" id="{757CD0D7-7546-4A49-A543-6F82FF04C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3" name="Straight Connector 3108">
            <a:extLst>
              <a:ext uri="{FF2B5EF4-FFF2-40B4-BE49-F238E27FC236}">
                <a16:creationId xmlns:a16="http://schemas.microsoft.com/office/drawing/2014/main" id="{E514C143-4F35-4F32-BF9B-2E3FB64835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56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4935-9A50-ECFB-9AF0-8812DDA42354}"/>
              </a:ext>
            </a:extLst>
          </p:cNvPr>
          <p:cNvSpPr>
            <a:spLocks noGrp="1"/>
          </p:cNvSpPr>
          <p:nvPr>
            <p:ph type="title"/>
          </p:nvPr>
        </p:nvSpPr>
        <p:spPr/>
        <p:txBody>
          <a:bodyPr/>
          <a:lstStyle/>
          <a:p>
            <a:r>
              <a:rPr lang="en-US" dirty="0"/>
              <a:t>Data Collection</a:t>
            </a:r>
            <a:endParaRPr lang="en-MY" dirty="0"/>
          </a:p>
        </p:txBody>
      </p:sp>
      <p:sp>
        <p:nvSpPr>
          <p:cNvPr id="3" name="Content Placeholder 2">
            <a:extLst>
              <a:ext uri="{FF2B5EF4-FFF2-40B4-BE49-F238E27FC236}">
                <a16:creationId xmlns:a16="http://schemas.microsoft.com/office/drawing/2014/main" id="{7C791564-D873-9FB0-0F73-B0661E4156E6}"/>
              </a:ext>
            </a:extLst>
          </p:cNvPr>
          <p:cNvSpPr>
            <a:spLocks noGrp="1"/>
          </p:cNvSpPr>
          <p:nvPr>
            <p:ph idx="1"/>
          </p:nvPr>
        </p:nvSpPr>
        <p:spPr/>
        <p:txBody>
          <a:bodyPr/>
          <a:lstStyle/>
          <a:p>
            <a:r>
              <a:rPr lang="en-US" dirty="0"/>
              <a:t>In addition to lights, sonar equipment, and a buoyancy foam pack that keeps the ROV light and </a:t>
            </a:r>
            <a:r>
              <a:rPr lang="en-US" dirty="0" err="1"/>
              <a:t>manoeuvrable</a:t>
            </a:r>
            <a:r>
              <a:rPr lang="en-US" dirty="0"/>
              <a:t> in the water, standard ROV components include video cameras that send real-time surveillance to scientists aboard the surface vessel. </a:t>
            </a:r>
          </a:p>
          <a:p>
            <a:r>
              <a:rPr lang="en-US" dirty="0"/>
              <a:t>Measurements of conductivity, temperature, and depth can be made by ROVs using external sensors mounted on the craft. </a:t>
            </a:r>
          </a:p>
          <a:p>
            <a:r>
              <a:rPr lang="en-US" dirty="0"/>
              <a:t>A manipulator arm is frequently included into ROVs to gather biological and geological samples, which are then placed in boxes along the edges of the ROVs. </a:t>
            </a:r>
          </a:p>
          <a:p>
            <a:r>
              <a:rPr lang="en-US" dirty="0"/>
              <a:t>Pilots on the surface vessel use joysticks and touchscreens on a "control box" to direct the movement of the ROV and its manipulator arms.</a:t>
            </a:r>
            <a:endParaRPr lang="en-MY" dirty="0"/>
          </a:p>
        </p:txBody>
      </p:sp>
    </p:spTree>
    <p:extLst>
      <p:ext uri="{BB962C8B-B14F-4D97-AF65-F5344CB8AC3E}">
        <p14:creationId xmlns:p14="http://schemas.microsoft.com/office/powerpoint/2010/main" val="4220153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2024-F4F2-B1B4-7DD9-4D1273840CC7}"/>
              </a:ext>
            </a:extLst>
          </p:cNvPr>
          <p:cNvSpPr>
            <a:spLocks noGrp="1"/>
          </p:cNvSpPr>
          <p:nvPr>
            <p:ph type="title"/>
          </p:nvPr>
        </p:nvSpPr>
        <p:spPr/>
        <p:txBody>
          <a:bodyPr/>
          <a:lstStyle/>
          <a:p>
            <a:r>
              <a:rPr lang="en-US" dirty="0"/>
              <a:t>Data Collection</a:t>
            </a:r>
            <a:endParaRPr lang="en-MY" dirty="0"/>
          </a:p>
        </p:txBody>
      </p:sp>
      <p:pic>
        <p:nvPicPr>
          <p:cNvPr id="4098" name="Picture 2" descr="ROV-collected video transect data for all counts of the genus... | Download  Scientific Diagram">
            <a:extLst>
              <a:ext uri="{FF2B5EF4-FFF2-40B4-BE49-F238E27FC236}">
                <a16:creationId xmlns:a16="http://schemas.microsoft.com/office/drawing/2014/main" id="{247FCD0F-7B4C-F9DB-FE97-C6FC5DBBC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91" y="1915557"/>
            <a:ext cx="5013485" cy="40756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 | Free Full-Text | Experimental Force Data of a Restrained ROV under  Waves and Current">
            <a:extLst>
              <a:ext uri="{FF2B5EF4-FFF2-40B4-BE49-F238E27FC236}">
                <a16:creationId xmlns:a16="http://schemas.microsoft.com/office/drawing/2014/main" id="{EFFDD61C-7F8A-6DC7-791F-1F9959F75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15558"/>
            <a:ext cx="5741489" cy="22278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OV survey method of gathering CP data | Download Scientific Diagram">
            <a:extLst>
              <a:ext uri="{FF2B5EF4-FFF2-40B4-BE49-F238E27FC236}">
                <a16:creationId xmlns:a16="http://schemas.microsoft.com/office/drawing/2014/main" id="{E20487A0-ECD1-379C-737D-8D5AAB1A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3925" y="4143376"/>
            <a:ext cx="2860675" cy="24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319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8C662-EDD0-1387-7DB9-86A9BBABB299}"/>
              </a:ext>
            </a:extLst>
          </p:cNvPr>
          <p:cNvSpPr>
            <a:spLocks noGrp="1"/>
          </p:cNvSpPr>
          <p:nvPr>
            <p:ph type="title"/>
          </p:nvPr>
        </p:nvSpPr>
        <p:spPr/>
        <p:txBody>
          <a:bodyPr/>
          <a:lstStyle/>
          <a:p>
            <a:r>
              <a:rPr lang="en-US" dirty="0"/>
              <a:t>Data Transmission</a:t>
            </a:r>
            <a:endParaRPr lang="en-MY" dirty="0"/>
          </a:p>
        </p:txBody>
      </p:sp>
      <p:pic>
        <p:nvPicPr>
          <p:cNvPr id="7" name="Picture 6">
            <a:extLst>
              <a:ext uri="{FF2B5EF4-FFF2-40B4-BE49-F238E27FC236}">
                <a16:creationId xmlns:a16="http://schemas.microsoft.com/office/drawing/2014/main" id="{5DF3E927-49A1-E7A4-65AC-50C4BE3DD5A7}"/>
              </a:ext>
            </a:extLst>
          </p:cNvPr>
          <p:cNvPicPr>
            <a:picLocks noChangeAspect="1"/>
          </p:cNvPicPr>
          <p:nvPr/>
        </p:nvPicPr>
        <p:blipFill>
          <a:blip r:embed="rId2"/>
          <a:stretch>
            <a:fillRect/>
          </a:stretch>
        </p:blipFill>
        <p:spPr>
          <a:xfrm>
            <a:off x="712091" y="1915557"/>
            <a:ext cx="4296909" cy="3026887"/>
          </a:xfrm>
          <a:prstGeom prst="rect">
            <a:avLst/>
          </a:prstGeom>
        </p:spPr>
      </p:pic>
      <p:pic>
        <p:nvPicPr>
          <p:cNvPr id="9" name="Picture 8">
            <a:extLst>
              <a:ext uri="{FF2B5EF4-FFF2-40B4-BE49-F238E27FC236}">
                <a16:creationId xmlns:a16="http://schemas.microsoft.com/office/drawing/2014/main" id="{6F0BB4E9-A3FD-FDF0-1140-4C144C6A052F}"/>
              </a:ext>
            </a:extLst>
          </p:cNvPr>
          <p:cNvPicPr>
            <a:picLocks noChangeAspect="1"/>
          </p:cNvPicPr>
          <p:nvPr/>
        </p:nvPicPr>
        <p:blipFill>
          <a:blip r:embed="rId3"/>
          <a:stretch>
            <a:fillRect/>
          </a:stretch>
        </p:blipFill>
        <p:spPr>
          <a:xfrm>
            <a:off x="5019675" y="1915557"/>
            <a:ext cx="2981325" cy="4462493"/>
          </a:xfrm>
          <a:prstGeom prst="rect">
            <a:avLst/>
          </a:prstGeom>
        </p:spPr>
      </p:pic>
      <p:pic>
        <p:nvPicPr>
          <p:cNvPr id="5122" name="Picture 2" descr="Schematic of data transmission channel between ROV and PC. | Download  Scientific Diagram">
            <a:extLst>
              <a:ext uri="{FF2B5EF4-FFF2-40B4-BE49-F238E27FC236}">
                <a16:creationId xmlns:a16="http://schemas.microsoft.com/office/drawing/2014/main" id="{EDB71B0C-2F2A-54C6-4A4B-F33C80D4A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0651" y="1894444"/>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30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20E0-98D8-3012-7EE1-C783C76B902C}"/>
              </a:ext>
            </a:extLst>
          </p:cNvPr>
          <p:cNvSpPr>
            <a:spLocks noGrp="1"/>
          </p:cNvSpPr>
          <p:nvPr>
            <p:ph type="title"/>
          </p:nvPr>
        </p:nvSpPr>
        <p:spPr/>
        <p:txBody>
          <a:bodyPr/>
          <a:lstStyle/>
          <a:p>
            <a:r>
              <a:rPr lang="en-US" dirty="0"/>
              <a:t>Data Transmission</a:t>
            </a:r>
            <a:endParaRPr lang="en-MY" dirty="0"/>
          </a:p>
        </p:txBody>
      </p:sp>
      <p:sp>
        <p:nvSpPr>
          <p:cNvPr id="3" name="Content Placeholder 2">
            <a:extLst>
              <a:ext uri="{FF2B5EF4-FFF2-40B4-BE49-F238E27FC236}">
                <a16:creationId xmlns:a16="http://schemas.microsoft.com/office/drawing/2014/main" id="{C917BDD7-AD97-5269-AD04-3C45F06A3247}"/>
              </a:ext>
            </a:extLst>
          </p:cNvPr>
          <p:cNvSpPr>
            <a:spLocks noGrp="1"/>
          </p:cNvSpPr>
          <p:nvPr>
            <p:ph idx="1"/>
          </p:nvPr>
        </p:nvSpPr>
        <p:spPr/>
        <p:txBody>
          <a:bodyPr/>
          <a:lstStyle/>
          <a:p>
            <a:r>
              <a:rPr lang="en-US" dirty="0"/>
              <a:t>It is possible to use 2.4 GHz </a:t>
            </a:r>
            <a:r>
              <a:rPr lang="en-US" dirty="0" err="1"/>
              <a:t>Wifi</a:t>
            </a:r>
            <a:r>
              <a:rPr lang="en-US" dirty="0"/>
              <a:t> Communication for transmitting sensor data for underwater applications on very shallow water (&lt; 20 cm depth). This method can be used for underwater monitoring by combining the advantage of electromagnetic and acoustic communications.</a:t>
            </a:r>
          </a:p>
          <a:p>
            <a:r>
              <a:rPr lang="en-US" dirty="0"/>
              <a:t>Some manufacturers have modified TCP/IP, RS-485, and other industry-standard protocols for such transfers. Although beneficial and seemingly commonplace in the computer industry, the most used protocol, RS-232, is distance limited by conductors, which causes transmission issues over extended lengths of tether.</a:t>
            </a:r>
          </a:p>
          <a:p>
            <a:endParaRPr lang="en-MY" dirty="0"/>
          </a:p>
        </p:txBody>
      </p:sp>
    </p:spTree>
    <p:extLst>
      <p:ext uri="{BB962C8B-B14F-4D97-AF65-F5344CB8AC3E}">
        <p14:creationId xmlns:p14="http://schemas.microsoft.com/office/powerpoint/2010/main" val="3829847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5E756-A33E-134D-C75D-A4333511CDC5}"/>
              </a:ext>
            </a:extLst>
          </p:cNvPr>
          <p:cNvSpPr>
            <a:spLocks noGrp="1"/>
          </p:cNvSpPr>
          <p:nvPr>
            <p:ph type="title"/>
          </p:nvPr>
        </p:nvSpPr>
        <p:spPr/>
        <p:txBody>
          <a:bodyPr/>
          <a:lstStyle/>
          <a:p>
            <a:r>
              <a:rPr lang="en-US" dirty="0"/>
              <a:t>Power Management</a:t>
            </a:r>
            <a:endParaRPr lang="en-MY" dirty="0"/>
          </a:p>
        </p:txBody>
      </p:sp>
      <p:pic>
        <p:nvPicPr>
          <p:cNvPr id="6146" name="Picture 2" descr="Power supply system for underwater ROV - infinite run time!">
            <a:extLst>
              <a:ext uri="{FF2B5EF4-FFF2-40B4-BE49-F238E27FC236}">
                <a16:creationId xmlns:a16="http://schemas.microsoft.com/office/drawing/2014/main" id="{3F9D4490-D1B1-2B12-E728-0689B1840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1915556"/>
            <a:ext cx="7811747" cy="302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64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CE76-37B1-280B-DA09-889BFF333137}"/>
              </a:ext>
            </a:extLst>
          </p:cNvPr>
          <p:cNvSpPr>
            <a:spLocks noGrp="1"/>
          </p:cNvSpPr>
          <p:nvPr>
            <p:ph type="title"/>
          </p:nvPr>
        </p:nvSpPr>
        <p:spPr/>
        <p:txBody>
          <a:bodyPr/>
          <a:lstStyle/>
          <a:p>
            <a:r>
              <a:rPr lang="en-US" dirty="0"/>
              <a:t>History of rov</a:t>
            </a:r>
            <a:endParaRPr lang="en-MY" dirty="0"/>
          </a:p>
        </p:txBody>
      </p:sp>
      <p:sp>
        <p:nvSpPr>
          <p:cNvPr id="3" name="Content Placeholder 2">
            <a:extLst>
              <a:ext uri="{FF2B5EF4-FFF2-40B4-BE49-F238E27FC236}">
                <a16:creationId xmlns:a16="http://schemas.microsoft.com/office/drawing/2014/main" id="{73FD43AB-DEA8-21B2-0507-B362F48B666C}"/>
              </a:ext>
            </a:extLst>
          </p:cNvPr>
          <p:cNvSpPr>
            <a:spLocks noGrp="1"/>
          </p:cNvSpPr>
          <p:nvPr>
            <p:ph idx="1"/>
          </p:nvPr>
        </p:nvSpPr>
        <p:spPr/>
        <p:txBody>
          <a:bodyPr>
            <a:normAutofit fontScale="92500" lnSpcReduction="10000"/>
          </a:bodyPr>
          <a:lstStyle/>
          <a:p>
            <a:r>
              <a:rPr lang="en-US" dirty="0"/>
              <a:t>The Marine Technological Society's Remotely Operated Vehicle Committee states that while it's unclear who exactly is to credit for creating the first ROV, two people are deserving of recognition. The PUV (Programmed Underwater Vehicle) was a torpedo created by </a:t>
            </a:r>
            <a:r>
              <a:rPr lang="en-US" dirty="0" err="1"/>
              <a:t>Luppis</a:t>
            </a:r>
            <a:r>
              <a:rPr lang="en-US" dirty="0"/>
              <a:t>-Whitehead Automotive in Austria in 1864, but Dimitri </a:t>
            </a:r>
            <a:r>
              <a:rPr lang="en-US" dirty="0" err="1"/>
              <a:t>Rebikoff</a:t>
            </a:r>
            <a:r>
              <a:rPr lang="en-US" dirty="0"/>
              <a:t> created the first tethered ROV in 1953 under the name POODLE.</a:t>
            </a:r>
          </a:p>
          <a:p>
            <a:r>
              <a:rPr lang="en-US" dirty="0"/>
              <a:t>The U.S. Navy started developing robots to help find and retrieve undersea ordnance in the late 1960s. Commercial businesses started using the technology to help the oil and gas sector in the 1980s. Nowadays, ROVs are utilized for a wide range of exploratory and business purposes, including evidence collection, pipeline maintenance, aquaculture, and drowning victim recovery, in addition to dam and water tank inspections.</a:t>
            </a:r>
          </a:p>
          <a:p>
            <a:r>
              <a:rPr lang="en-US" dirty="0"/>
              <a:t>ROVs can now be classified as Science-Class or Working-Class vehicles depending on whether they are employed for industrial surveillance or ocean exploration.</a:t>
            </a:r>
            <a:endParaRPr lang="en-MY" dirty="0"/>
          </a:p>
        </p:txBody>
      </p:sp>
    </p:spTree>
    <p:extLst>
      <p:ext uri="{BB962C8B-B14F-4D97-AF65-F5344CB8AC3E}">
        <p14:creationId xmlns:p14="http://schemas.microsoft.com/office/powerpoint/2010/main" val="2270587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2730-119F-1026-1453-15A45FAAD959}"/>
              </a:ext>
            </a:extLst>
          </p:cNvPr>
          <p:cNvSpPr>
            <a:spLocks noGrp="1"/>
          </p:cNvSpPr>
          <p:nvPr>
            <p:ph type="title"/>
          </p:nvPr>
        </p:nvSpPr>
        <p:spPr/>
        <p:txBody>
          <a:bodyPr/>
          <a:lstStyle/>
          <a:p>
            <a:r>
              <a:rPr lang="en-US" dirty="0"/>
              <a:t>Applications</a:t>
            </a:r>
            <a:endParaRPr lang="en-MY" dirty="0"/>
          </a:p>
        </p:txBody>
      </p:sp>
      <p:sp>
        <p:nvSpPr>
          <p:cNvPr id="3" name="Content Placeholder 2">
            <a:extLst>
              <a:ext uri="{FF2B5EF4-FFF2-40B4-BE49-F238E27FC236}">
                <a16:creationId xmlns:a16="http://schemas.microsoft.com/office/drawing/2014/main" id="{D099D37A-4C53-E408-FB7F-90AA5917EB26}"/>
              </a:ext>
            </a:extLst>
          </p:cNvPr>
          <p:cNvSpPr>
            <a:spLocks noGrp="1"/>
          </p:cNvSpPr>
          <p:nvPr>
            <p:ph idx="1"/>
          </p:nvPr>
        </p:nvSpPr>
        <p:spPr>
          <a:xfrm>
            <a:off x="513962" y="2009554"/>
            <a:ext cx="3932853" cy="4024424"/>
          </a:xfrm>
        </p:spPr>
        <p:txBody>
          <a:bodyPr>
            <a:noAutofit/>
          </a:bodyPr>
          <a:lstStyle/>
          <a:p>
            <a:r>
              <a:rPr lang="en-US" sz="1600" dirty="0"/>
              <a:t>Offshore Energy</a:t>
            </a:r>
          </a:p>
          <a:p>
            <a:pPr lvl="1"/>
            <a:r>
              <a:rPr lang="en-US" sz="1600" dirty="0"/>
              <a:t>General Visual Inspection</a:t>
            </a:r>
          </a:p>
          <a:p>
            <a:pPr lvl="1"/>
            <a:r>
              <a:rPr lang="en-US" sz="1600" dirty="0"/>
              <a:t>Close Visual Inspections</a:t>
            </a:r>
          </a:p>
          <a:p>
            <a:pPr lvl="1"/>
            <a:r>
              <a:rPr lang="en-US" sz="1600" dirty="0"/>
              <a:t>NDT Inspections</a:t>
            </a:r>
          </a:p>
          <a:p>
            <a:pPr lvl="1"/>
            <a:r>
              <a:rPr lang="en-US" sz="1600" dirty="0"/>
              <a:t>Infrastructure Deployment and Recovery</a:t>
            </a:r>
          </a:p>
          <a:p>
            <a:pPr lvl="1"/>
            <a:r>
              <a:rPr lang="en-US" sz="1600" dirty="0"/>
              <a:t>Control Manifold Interventions</a:t>
            </a:r>
            <a:endParaRPr lang="en-MY" sz="1600" dirty="0"/>
          </a:p>
          <a:p>
            <a:r>
              <a:rPr lang="en-MY" sz="1600" dirty="0"/>
              <a:t>Military</a:t>
            </a:r>
          </a:p>
          <a:p>
            <a:pPr lvl="1"/>
            <a:r>
              <a:rPr lang="en-US" sz="1600" dirty="0"/>
              <a:t>Submarine Rescue</a:t>
            </a:r>
          </a:p>
          <a:p>
            <a:pPr lvl="1"/>
            <a:r>
              <a:rPr lang="en-US" sz="1600" dirty="0"/>
              <a:t>Waterborne Improvised Explosive Device (WIED) Intervention</a:t>
            </a:r>
          </a:p>
          <a:p>
            <a:pPr lvl="1"/>
            <a:r>
              <a:rPr lang="en-US" sz="1600" dirty="0"/>
              <a:t>Sea and Limpet Mine Intervention</a:t>
            </a:r>
          </a:p>
          <a:p>
            <a:pPr lvl="1"/>
            <a:r>
              <a:rPr lang="en-US" sz="1600" dirty="0"/>
              <a:t>Special Recovery</a:t>
            </a:r>
          </a:p>
          <a:p>
            <a:pPr lvl="1"/>
            <a:r>
              <a:rPr lang="en-US" sz="1600" dirty="0"/>
              <a:t>Naval Asset Inspections</a:t>
            </a:r>
          </a:p>
          <a:p>
            <a:pPr lvl="1"/>
            <a:r>
              <a:rPr lang="en-US" sz="1600" dirty="0"/>
              <a:t>Hydrography</a:t>
            </a:r>
            <a:endParaRPr lang="en-MY" sz="1600" dirty="0"/>
          </a:p>
          <a:p>
            <a:pPr lvl="1"/>
            <a:endParaRPr lang="en-US" sz="1600" dirty="0"/>
          </a:p>
        </p:txBody>
      </p:sp>
      <p:sp>
        <p:nvSpPr>
          <p:cNvPr id="4" name="Content Placeholder 2">
            <a:extLst>
              <a:ext uri="{FF2B5EF4-FFF2-40B4-BE49-F238E27FC236}">
                <a16:creationId xmlns:a16="http://schemas.microsoft.com/office/drawing/2014/main" id="{CF04CC99-25A2-389C-F695-E4AA2196DA3E}"/>
              </a:ext>
            </a:extLst>
          </p:cNvPr>
          <p:cNvSpPr txBox="1">
            <a:spLocks/>
          </p:cNvSpPr>
          <p:nvPr/>
        </p:nvSpPr>
        <p:spPr>
          <a:xfrm>
            <a:off x="4446815" y="2009554"/>
            <a:ext cx="3719804" cy="402442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Oceanography and Marine Science</a:t>
            </a:r>
          </a:p>
          <a:p>
            <a:pPr lvl="1"/>
            <a:r>
              <a:rPr lang="en-US" sz="1600" dirty="0"/>
              <a:t>Coral and Marine Life Observation</a:t>
            </a:r>
          </a:p>
          <a:p>
            <a:pPr lvl="1"/>
            <a:r>
              <a:rPr lang="en-US" sz="1600" dirty="0"/>
              <a:t>Sample and Sediment Collection</a:t>
            </a:r>
          </a:p>
          <a:p>
            <a:pPr lvl="1"/>
            <a:r>
              <a:rPr lang="en-US" sz="1600" dirty="0"/>
              <a:t>Academic Research Applications</a:t>
            </a:r>
          </a:p>
          <a:p>
            <a:r>
              <a:rPr lang="en-US" sz="1600" dirty="0"/>
              <a:t>Inshore Infrastructure</a:t>
            </a:r>
          </a:p>
          <a:p>
            <a:pPr lvl="1"/>
            <a:r>
              <a:rPr lang="en-US" sz="1600" dirty="0"/>
              <a:t>Condition Assessment and Monitoring</a:t>
            </a:r>
          </a:p>
          <a:p>
            <a:pPr lvl="1"/>
            <a:r>
              <a:rPr lang="en-US" sz="1600" dirty="0"/>
              <a:t>Sediment Sampling</a:t>
            </a:r>
          </a:p>
          <a:p>
            <a:pPr lvl="1"/>
            <a:r>
              <a:rPr lang="en-US" sz="1600" dirty="0"/>
              <a:t>Removal of Sludge by Dredging</a:t>
            </a:r>
          </a:p>
          <a:p>
            <a:pPr lvl="1"/>
            <a:r>
              <a:rPr lang="en-US" sz="1600" dirty="0"/>
              <a:t>Debris Collection</a:t>
            </a:r>
          </a:p>
          <a:p>
            <a:r>
              <a:rPr lang="en-US" sz="1600" dirty="0"/>
              <a:t>Search and Rescue</a:t>
            </a:r>
          </a:p>
          <a:p>
            <a:pPr lvl="1"/>
            <a:r>
              <a:rPr lang="en-US" sz="1600" dirty="0"/>
              <a:t>Drowned Victim Recovery</a:t>
            </a:r>
          </a:p>
          <a:p>
            <a:pPr lvl="1"/>
            <a:r>
              <a:rPr lang="en-US" sz="1600" dirty="0"/>
              <a:t>Forensic Assessment</a:t>
            </a:r>
          </a:p>
          <a:p>
            <a:pPr lvl="1"/>
            <a:r>
              <a:rPr lang="en-US" sz="1600" dirty="0"/>
              <a:t>Equipment Recovery</a:t>
            </a:r>
          </a:p>
          <a:p>
            <a:pPr lvl="1"/>
            <a:r>
              <a:rPr lang="en-US" sz="1600" dirty="0"/>
              <a:t>Large Scale Search and Documentation</a:t>
            </a:r>
          </a:p>
        </p:txBody>
      </p:sp>
      <p:sp>
        <p:nvSpPr>
          <p:cNvPr id="5" name="Content Placeholder 2">
            <a:extLst>
              <a:ext uri="{FF2B5EF4-FFF2-40B4-BE49-F238E27FC236}">
                <a16:creationId xmlns:a16="http://schemas.microsoft.com/office/drawing/2014/main" id="{7E40AA20-AFA1-ADB1-E6B6-79FEAD4110F9}"/>
              </a:ext>
            </a:extLst>
          </p:cNvPr>
          <p:cNvSpPr txBox="1">
            <a:spLocks/>
          </p:cNvSpPr>
          <p:nvPr/>
        </p:nvSpPr>
        <p:spPr>
          <a:xfrm>
            <a:off x="8166618" y="2009554"/>
            <a:ext cx="3932853" cy="402442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Commercial Diving and Salvage</a:t>
            </a:r>
          </a:p>
          <a:p>
            <a:pPr lvl="1"/>
            <a:r>
              <a:rPr lang="en-US" sz="1600" dirty="0"/>
              <a:t>Attaching and releasing hooks for equipment installation and recovery</a:t>
            </a:r>
          </a:p>
          <a:p>
            <a:pPr lvl="1"/>
            <a:r>
              <a:rPr lang="en-US" sz="1600" dirty="0"/>
              <a:t>Construction and salvage</a:t>
            </a:r>
          </a:p>
          <a:p>
            <a:r>
              <a:rPr lang="en-US" sz="1600" dirty="0"/>
              <a:t>Aquaculture</a:t>
            </a:r>
          </a:p>
          <a:p>
            <a:pPr lvl="1"/>
            <a:r>
              <a:rPr lang="en-US" sz="1600" dirty="0"/>
              <a:t>Equipment and infrastructure monitoring</a:t>
            </a:r>
          </a:p>
          <a:p>
            <a:pPr lvl="1"/>
            <a:r>
              <a:rPr lang="en-US" sz="1600" dirty="0"/>
              <a:t>Rope management and recovery</a:t>
            </a:r>
          </a:p>
          <a:p>
            <a:pPr lvl="1"/>
            <a:r>
              <a:rPr lang="en-US" sz="1600" dirty="0"/>
              <a:t>Net Repair</a:t>
            </a:r>
          </a:p>
          <a:p>
            <a:pPr lvl="1"/>
            <a:r>
              <a:rPr lang="en-US" sz="1600" dirty="0"/>
              <a:t>Mort Retrieval</a:t>
            </a:r>
          </a:p>
          <a:p>
            <a:r>
              <a:rPr lang="en-US" sz="1600" dirty="0"/>
              <a:t>Nuclear Decommissioning</a:t>
            </a:r>
          </a:p>
          <a:p>
            <a:pPr lvl="1"/>
            <a:r>
              <a:rPr lang="en-US" sz="1600" dirty="0"/>
              <a:t>Fuel Rod Management</a:t>
            </a:r>
          </a:p>
          <a:p>
            <a:pPr lvl="1"/>
            <a:r>
              <a:rPr lang="en-US" sz="1600" dirty="0"/>
              <a:t>Debris Collection and Removal</a:t>
            </a:r>
          </a:p>
          <a:p>
            <a:pPr lvl="1"/>
            <a:r>
              <a:rPr lang="en-US" sz="1600" dirty="0"/>
              <a:t>General Visual Inspection</a:t>
            </a:r>
          </a:p>
          <a:p>
            <a:pPr lvl="1"/>
            <a:r>
              <a:rPr lang="en-US" sz="1600" dirty="0"/>
              <a:t>Cutting and Recovery</a:t>
            </a:r>
          </a:p>
          <a:p>
            <a:pPr lvl="1"/>
            <a:r>
              <a:rPr lang="en-US" sz="1600" dirty="0"/>
              <a:t>NDT Inspections</a:t>
            </a:r>
          </a:p>
        </p:txBody>
      </p:sp>
    </p:spTree>
    <p:extLst>
      <p:ext uri="{BB962C8B-B14F-4D97-AF65-F5344CB8AC3E}">
        <p14:creationId xmlns:p14="http://schemas.microsoft.com/office/powerpoint/2010/main" val="246265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A5BB70-1673-4097-A7F8-BCF5F4F19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3">
            <a:extLst>
              <a:ext uri="{FF2B5EF4-FFF2-40B4-BE49-F238E27FC236}">
                <a16:creationId xmlns:a16="http://schemas.microsoft.com/office/drawing/2014/main" id="{7AA72C55-67D2-47FE-9C0B-01A954C8B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4307196"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9784" h="6857998">
                <a:moveTo>
                  <a:pt x="2034528" y="0"/>
                </a:moveTo>
                <a:lnTo>
                  <a:pt x="5839784" y="0"/>
                </a:lnTo>
                <a:lnTo>
                  <a:pt x="5839784" y="6857998"/>
                </a:lnTo>
                <a:lnTo>
                  <a:pt x="0" y="6856093"/>
                </a:lnTo>
                <a:lnTo>
                  <a:pt x="203452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26BE71-A207-FFB8-CCAA-54EF764EF637}"/>
              </a:ext>
            </a:extLst>
          </p:cNvPr>
          <p:cNvSpPr>
            <a:spLocks noGrp="1"/>
          </p:cNvSpPr>
          <p:nvPr>
            <p:ph type="title"/>
          </p:nvPr>
        </p:nvSpPr>
        <p:spPr>
          <a:xfrm>
            <a:off x="668907" y="657225"/>
            <a:ext cx="3388743" cy="3381375"/>
          </a:xfrm>
        </p:spPr>
        <p:txBody>
          <a:bodyPr anchor="t">
            <a:normAutofit/>
          </a:bodyPr>
          <a:lstStyle/>
          <a:p>
            <a:r>
              <a:rPr lang="en-US" sz="3200" dirty="0"/>
              <a:t>Main Components of ROV</a:t>
            </a:r>
            <a:endParaRPr lang="en-MY" sz="3200" dirty="0"/>
          </a:p>
        </p:txBody>
      </p:sp>
      <p:cxnSp>
        <p:nvCxnSpPr>
          <p:cNvPr id="13" name="Straight Connector 12">
            <a:extLst>
              <a:ext uri="{FF2B5EF4-FFF2-40B4-BE49-F238E27FC236}">
                <a16:creationId xmlns:a16="http://schemas.microsoft.com/office/drawing/2014/main" id="{CED23ACC-C318-4DEB-B776-570408C7FB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0896" y="4496637"/>
            <a:ext cx="3764149" cy="2361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4">
            <a:extLst>
              <a:ext uri="{FF2B5EF4-FFF2-40B4-BE49-F238E27FC236}">
                <a16:creationId xmlns:a16="http://schemas.microsoft.com/office/drawing/2014/main" id="{C5D9BE15-6B66-4F4C-B41A-B2A4C3049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884066"/>
            <a:ext cx="3140110" cy="49739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C428A69-19A5-F060-22D3-3D4FD467AB52}"/>
              </a:ext>
            </a:extLst>
          </p:cNvPr>
          <p:cNvGraphicFramePr>
            <a:graphicFrameLocks noGrp="1"/>
          </p:cNvGraphicFramePr>
          <p:nvPr>
            <p:ph idx="1"/>
            <p:extLst>
              <p:ext uri="{D42A27DB-BD31-4B8C-83A1-F6EECF244321}">
                <p14:modId xmlns:p14="http://schemas.microsoft.com/office/powerpoint/2010/main" val="2966620168"/>
              </p:ext>
            </p:extLst>
          </p:nvPr>
        </p:nvGraphicFramePr>
        <p:xfrm>
          <a:off x="4788040" y="728505"/>
          <a:ext cx="6541475" cy="526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272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B562-580B-EEE7-6D9C-B01F34BA70C6}"/>
              </a:ext>
            </a:extLst>
          </p:cNvPr>
          <p:cNvSpPr>
            <a:spLocks noGrp="1"/>
          </p:cNvSpPr>
          <p:nvPr>
            <p:ph type="title"/>
          </p:nvPr>
        </p:nvSpPr>
        <p:spPr/>
        <p:txBody>
          <a:bodyPr/>
          <a:lstStyle/>
          <a:p>
            <a:r>
              <a:rPr lang="en-US" dirty="0"/>
              <a:t>Hull Design</a:t>
            </a:r>
            <a:endParaRPr lang="en-MY" dirty="0"/>
          </a:p>
        </p:txBody>
      </p:sp>
      <p:pic>
        <p:nvPicPr>
          <p:cNvPr id="1026" name="Picture 2" descr="What is an Underwater ROV?">
            <a:extLst>
              <a:ext uri="{FF2B5EF4-FFF2-40B4-BE49-F238E27FC236}">
                <a16:creationId xmlns:a16="http://schemas.microsoft.com/office/drawing/2014/main" id="{FC866490-E284-6743-F183-AB588EAD78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15558"/>
            <a:ext cx="4725955" cy="20999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DF] Hull Design for ROV with Four Thrusters (X4-ROV) | Semantic Scholar">
            <a:extLst>
              <a:ext uri="{FF2B5EF4-FFF2-40B4-BE49-F238E27FC236}">
                <a16:creationId xmlns:a16="http://schemas.microsoft.com/office/drawing/2014/main" id="{04583217-0485-38C7-3B45-642D8AD2E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77581"/>
            <a:ext cx="5420488" cy="3570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llBUG &amp; TankBUG - Inspection and Cleaning ROVs | SeaRobotics">
            <a:extLst>
              <a:ext uri="{FF2B5EF4-FFF2-40B4-BE49-F238E27FC236}">
                <a16:creationId xmlns:a16="http://schemas.microsoft.com/office/drawing/2014/main" id="{FC3BAA04-5E2B-8CC5-7840-10125A9130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694"/>
          <a:stretch/>
        </p:blipFill>
        <p:spPr bwMode="auto">
          <a:xfrm>
            <a:off x="1562100" y="4203065"/>
            <a:ext cx="3887755" cy="2245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87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23E0-B650-C894-3046-251C8D09A4E1}"/>
              </a:ext>
            </a:extLst>
          </p:cNvPr>
          <p:cNvSpPr>
            <a:spLocks noGrp="1"/>
          </p:cNvSpPr>
          <p:nvPr>
            <p:ph type="title"/>
          </p:nvPr>
        </p:nvSpPr>
        <p:spPr/>
        <p:txBody>
          <a:bodyPr/>
          <a:lstStyle/>
          <a:p>
            <a:r>
              <a:rPr lang="en-US" dirty="0"/>
              <a:t>Propulsion System</a:t>
            </a:r>
            <a:endParaRPr lang="en-MY" dirty="0"/>
          </a:p>
        </p:txBody>
      </p:sp>
      <p:sp>
        <p:nvSpPr>
          <p:cNvPr id="3" name="Content Placeholder 2">
            <a:extLst>
              <a:ext uri="{FF2B5EF4-FFF2-40B4-BE49-F238E27FC236}">
                <a16:creationId xmlns:a16="http://schemas.microsoft.com/office/drawing/2014/main" id="{EB1B5C7F-F247-CB0F-343E-0A06C9A22E0A}"/>
              </a:ext>
            </a:extLst>
          </p:cNvPr>
          <p:cNvSpPr>
            <a:spLocks noGrp="1"/>
          </p:cNvSpPr>
          <p:nvPr>
            <p:ph idx="1"/>
          </p:nvPr>
        </p:nvSpPr>
        <p:spPr/>
        <p:txBody>
          <a:bodyPr/>
          <a:lstStyle/>
          <a:p>
            <a:r>
              <a:rPr lang="en-US" dirty="0"/>
              <a:t>A method of locomotion is a requirement for every mobile robotic system in order to move the robot. Because of this, thrusters are utilized to maneuver the ROV. </a:t>
            </a:r>
          </a:p>
          <a:p>
            <a:r>
              <a:rPr lang="en-US" dirty="0"/>
              <a:t>Each ROV system's thrusters must be carefully considered during design. If the ROV doesn't have enough thrust, the environment may overwhelm it and prevent it from carrying out the required activities. </a:t>
            </a:r>
          </a:p>
          <a:p>
            <a:r>
              <a:rPr lang="en-US" dirty="0"/>
              <a:t>Electrical, hydraulic, ducted jet, or a combination of the three can all be used as thrusters.</a:t>
            </a:r>
            <a:endParaRPr lang="en-MY" dirty="0"/>
          </a:p>
        </p:txBody>
      </p:sp>
    </p:spTree>
    <p:extLst>
      <p:ext uri="{BB962C8B-B14F-4D97-AF65-F5344CB8AC3E}">
        <p14:creationId xmlns:p14="http://schemas.microsoft.com/office/powerpoint/2010/main" val="1359526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9" name="Straight Connector 205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73" name="Rectangle 2072">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7" name="Straight Connector 2076">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686D61-2D87-7CF3-0A95-501D0BD56694}"/>
              </a:ext>
            </a:extLst>
          </p:cNvPr>
          <p:cNvSpPr>
            <a:spLocks noGrp="1"/>
          </p:cNvSpPr>
          <p:nvPr>
            <p:ph type="title"/>
          </p:nvPr>
        </p:nvSpPr>
        <p:spPr>
          <a:xfrm>
            <a:off x="1524000" y="4995894"/>
            <a:ext cx="9144000" cy="1006339"/>
          </a:xfrm>
        </p:spPr>
        <p:txBody>
          <a:bodyPr vert="horz" lIns="91440" tIns="45720" rIns="91440" bIns="45720" rtlCol="0" anchor="b">
            <a:normAutofit/>
          </a:bodyPr>
          <a:lstStyle/>
          <a:p>
            <a:pPr algn="ctr"/>
            <a:r>
              <a:rPr lang="en-US" sz="4000"/>
              <a:t>Propulsion System</a:t>
            </a:r>
          </a:p>
        </p:txBody>
      </p:sp>
      <p:pic>
        <p:nvPicPr>
          <p:cNvPr id="5" name="Picture 4" descr="A pair of binoculars&#10;&#10;Description automatically generated with low confidence">
            <a:extLst>
              <a:ext uri="{FF2B5EF4-FFF2-40B4-BE49-F238E27FC236}">
                <a16:creationId xmlns:a16="http://schemas.microsoft.com/office/drawing/2014/main" id="{162F390D-EF50-D5E6-EDDA-6A1C97E363CD}"/>
              </a:ext>
            </a:extLst>
          </p:cNvPr>
          <p:cNvPicPr>
            <a:picLocks noChangeAspect="1"/>
          </p:cNvPicPr>
          <p:nvPr/>
        </p:nvPicPr>
        <p:blipFill rotWithShape="1">
          <a:blip r:embed="rId2"/>
          <a:srcRect t="20000" b="19167"/>
          <a:stretch/>
        </p:blipFill>
        <p:spPr>
          <a:xfrm>
            <a:off x="539344" y="1353016"/>
            <a:ext cx="3499791" cy="2129027"/>
          </a:xfrm>
          <a:prstGeom prst="rect">
            <a:avLst/>
          </a:prstGeom>
        </p:spPr>
      </p:pic>
      <p:pic>
        <p:nvPicPr>
          <p:cNvPr id="2054" name="Picture 6" descr="T200 Thruster: ROV thruster for marine robotics propulsion">
            <a:extLst>
              <a:ext uri="{FF2B5EF4-FFF2-40B4-BE49-F238E27FC236}">
                <a16:creationId xmlns:a16="http://schemas.microsoft.com/office/drawing/2014/main" id="{594E122D-A21A-698F-B686-DF66E92815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61005" y="667634"/>
            <a:ext cx="3499791" cy="34997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mponents of an ROV system - Part 1: Mechanical and electromechanical  systems - EDN">
            <a:extLst>
              <a:ext uri="{FF2B5EF4-FFF2-40B4-BE49-F238E27FC236}">
                <a16:creationId xmlns:a16="http://schemas.microsoft.com/office/drawing/2014/main" id="{A11615AB-D29A-D615-DCC1-D65515A25A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58808" y="1572379"/>
            <a:ext cx="3499791" cy="1690301"/>
          </a:xfrm>
          <a:prstGeom prst="rect">
            <a:avLst/>
          </a:prstGeom>
          <a:noFill/>
          <a:extLst>
            <a:ext uri="{909E8E84-426E-40DD-AFC4-6F175D3DCCD1}">
              <a14:hiddenFill xmlns:a14="http://schemas.microsoft.com/office/drawing/2010/main">
                <a:solidFill>
                  <a:srgbClr val="FFFFFF"/>
                </a:solidFill>
              </a14:hiddenFill>
            </a:ext>
          </a:extLst>
        </p:spPr>
      </p:pic>
      <p:cxnSp>
        <p:nvCxnSpPr>
          <p:cNvPr id="2081" name="Straight Connector 2080">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111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DFFB0-9651-4D8F-6673-7C218D36FF2B}"/>
              </a:ext>
            </a:extLst>
          </p:cNvPr>
          <p:cNvSpPr>
            <a:spLocks noGrp="1"/>
          </p:cNvSpPr>
          <p:nvPr>
            <p:ph type="title"/>
          </p:nvPr>
        </p:nvSpPr>
        <p:spPr>
          <a:xfrm>
            <a:off x="1143000" y="178843"/>
            <a:ext cx="9906000" cy="1382156"/>
          </a:xfrm>
        </p:spPr>
        <p:txBody>
          <a:bodyPr/>
          <a:lstStyle/>
          <a:p>
            <a:r>
              <a:rPr lang="en-US" dirty="0"/>
              <a:t>Navigation System &amp; Control</a:t>
            </a:r>
            <a:endParaRPr lang="en-MY" dirty="0"/>
          </a:p>
        </p:txBody>
      </p:sp>
      <p:sp>
        <p:nvSpPr>
          <p:cNvPr id="3" name="Content Placeholder 2">
            <a:extLst>
              <a:ext uri="{FF2B5EF4-FFF2-40B4-BE49-F238E27FC236}">
                <a16:creationId xmlns:a16="http://schemas.microsoft.com/office/drawing/2014/main" id="{8D3EAC7C-F283-7EFA-5207-45388AFB2D11}"/>
              </a:ext>
            </a:extLst>
          </p:cNvPr>
          <p:cNvSpPr>
            <a:spLocks noGrp="1"/>
          </p:cNvSpPr>
          <p:nvPr>
            <p:ph idx="1"/>
          </p:nvPr>
        </p:nvSpPr>
        <p:spPr>
          <a:xfrm>
            <a:off x="1143000" y="1524371"/>
            <a:ext cx="9906000" cy="4024424"/>
          </a:xfrm>
        </p:spPr>
        <p:txBody>
          <a:bodyPr>
            <a:noAutofit/>
          </a:bodyPr>
          <a:lstStyle/>
          <a:p>
            <a:r>
              <a:rPr lang="en-US" sz="1600" dirty="0"/>
              <a:t>Camera</a:t>
            </a:r>
          </a:p>
          <a:p>
            <a:pPr lvl="1"/>
            <a:r>
              <a:rPr lang="en-US" sz="1600" dirty="0"/>
              <a:t>A pilot's knowledge of their surroundings serves as the foundation of positional awareness. With a data tether, ROVs may transmit real-time 4K video feeds to the operator on the surface.</a:t>
            </a:r>
          </a:p>
          <a:p>
            <a:r>
              <a:rPr lang="en-MY" sz="1600" dirty="0"/>
              <a:t>Inertial Measurement Unit (IMU)</a:t>
            </a:r>
          </a:p>
          <a:p>
            <a:pPr lvl="1"/>
            <a:r>
              <a:rPr lang="en-US" sz="1600" dirty="0"/>
              <a:t>A three-axis gyroscope, a compass, and a three-axis accelerometer are all found on a sensor chip known as an IMU. They are present in all smart gadgets, including smartphones, virtual reality headsets, and robotic arms. This data will be combined by an internal algorithm to get a best estimate of direction in three dimensions.</a:t>
            </a:r>
          </a:p>
          <a:p>
            <a:r>
              <a:rPr lang="en-US" sz="1600" dirty="0"/>
              <a:t>Depth Sensor</a:t>
            </a:r>
          </a:p>
          <a:p>
            <a:pPr lvl="1"/>
            <a:r>
              <a:rPr lang="en-US" sz="1600" dirty="0"/>
              <a:t>The ROV's depth below the surface can be determined using precisely calibrated pressure sensors. This enables autonomous depth control and navigation.</a:t>
            </a:r>
          </a:p>
          <a:p>
            <a:r>
              <a:rPr lang="en-US" sz="1600" dirty="0"/>
              <a:t>Multibeam Imaging Sonar</a:t>
            </a:r>
          </a:p>
          <a:p>
            <a:pPr lvl="1"/>
            <a:r>
              <a:rPr lang="en-US" sz="1600" dirty="0"/>
              <a:t>This technology is essentially digital echo-location and is like magic hearing with sound. To provide you with real-time video of what is in front of the ROV without using the camera, hundreds of sound beams are shot off at once. It resembles a medical ultrasound in some ways, but it is considerably simpler to read. This can be used to locate missing items on the seafloor or for navigation by identifying underwater landmarks. Even small structures can be inspected by the high frequency multibeam with an amazing millimeter resolution.</a:t>
            </a:r>
            <a:endParaRPr lang="en-MY" sz="1600" dirty="0"/>
          </a:p>
          <a:p>
            <a:pPr lvl="1"/>
            <a:endParaRPr lang="en-MY" sz="1600" dirty="0"/>
          </a:p>
        </p:txBody>
      </p:sp>
    </p:spTree>
    <p:extLst>
      <p:ext uri="{BB962C8B-B14F-4D97-AF65-F5344CB8AC3E}">
        <p14:creationId xmlns:p14="http://schemas.microsoft.com/office/powerpoint/2010/main" val="3366349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68E8-CF1F-ED22-1016-AE53AFF670BE}"/>
              </a:ext>
            </a:extLst>
          </p:cNvPr>
          <p:cNvSpPr>
            <a:spLocks noGrp="1"/>
          </p:cNvSpPr>
          <p:nvPr>
            <p:ph type="title"/>
          </p:nvPr>
        </p:nvSpPr>
        <p:spPr/>
        <p:txBody>
          <a:bodyPr/>
          <a:lstStyle/>
          <a:p>
            <a:r>
              <a:rPr lang="en-US" dirty="0"/>
              <a:t>Navigation System &amp; control</a:t>
            </a:r>
            <a:endParaRPr lang="en-MY" dirty="0"/>
          </a:p>
        </p:txBody>
      </p:sp>
      <p:sp>
        <p:nvSpPr>
          <p:cNvPr id="3" name="Content Placeholder 2">
            <a:extLst>
              <a:ext uri="{FF2B5EF4-FFF2-40B4-BE49-F238E27FC236}">
                <a16:creationId xmlns:a16="http://schemas.microsoft.com/office/drawing/2014/main" id="{51C0AF27-750A-E9BF-917B-8F5D246390A4}"/>
              </a:ext>
            </a:extLst>
          </p:cNvPr>
          <p:cNvSpPr>
            <a:spLocks noGrp="1"/>
          </p:cNvSpPr>
          <p:nvPr>
            <p:ph idx="1"/>
          </p:nvPr>
        </p:nvSpPr>
        <p:spPr/>
        <p:txBody>
          <a:bodyPr>
            <a:normAutofit/>
          </a:bodyPr>
          <a:lstStyle/>
          <a:p>
            <a:r>
              <a:rPr lang="en-MY" sz="2000" dirty="0"/>
              <a:t>Ultra Short Baseline (USBL) aka underwater GPS</a:t>
            </a:r>
          </a:p>
          <a:p>
            <a:pPr lvl="1"/>
            <a:r>
              <a:rPr lang="en-US" sz="1800" dirty="0"/>
              <a:t>A surface beacon receives a ping from a sonar beacon mounted on the ROV, and the position of the surface beacon is triangulated using transducers millimeters apart. The term "Ultra-Short Baseline" refers to the millimeter baselines (distances between the triangulation locations). GPS data is linked with the ROV's location in relation to the topside beacon to provide the ROV's current latitude and longitude.</a:t>
            </a:r>
          </a:p>
          <a:p>
            <a:r>
              <a:rPr lang="en-US" sz="2000" dirty="0"/>
              <a:t>Doppler Velocity Log (DVL)</a:t>
            </a:r>
          </a:p>
          <a:p>
            <a:pPr lvl="1"/>
            <a:r>
              <a:rPr lang="en-US" sz="1800" dirty="0"/>
              <a:t>This sensor makes use of sonar transducers that are pointed in four directions towards the ocean below and function like police speed guns. Using the Doppler Effect, it determines the ROV's velocity and speed by measuring the change in frequency (pitch). It can also determine the altitude above the bottom and the reaction time of these sonar pings. This can help with autonomous depth holding and USBL data quality. The most intriguing application for this data is autonomous position hold, which paves the door for full autopilot and enables the ROV to battle currents without the need for human involvement.</a:t>
            </a:r>
            <a:endParaRPr lang="en-MY" sz="1800" dirty="0"/>
          </a:p>
        </p:txBody>
      </p:sp>
    </p:spTree>
    <p:extLst>
      <p:ext uri="{BB962C8B-B14F-4D97-AF65-F5344CB8AC3E}">
        <p14:creationId xmlns:p14="http://schemas.microsoft.com/office/powerpoint/2010/main" val="1011158924"/>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1B2430"/>
      </a:dk2>
      <a:lt2>
        <a:srgbClr val="F0F3F1"/>
      </a:lt2>
      <a:accent1>
        <a:srgbClr val="E729BC"/>
      </a:accent1>
      <a:accent2>
        <a:srgbClr val="B117D5"/>
      </a:accent2>
      <a:accent3>
        <a:srgbClr val="7429E7"/>
      </a:accent3>
      <a:accent4>
        <a:srgbClr val="3337DA"/>
      </a:accent4>
      <a:accent5>
        <a:srgbClr val="297CE7"/>
      </a:accent5>
      <a:accent6>
        <a:srgbClr val="17BAD5"/>
      </a:accent6>
      <a:hlink>
        <a:srgbClr val="3F62B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otalTime>147</TotalTime>
  <Words>1071</Words>
  <Application>Microsoft Office PowerPoint</Application>
  <PresentationFormat>Widescreen</PresentationFormat>
  <Paragraphs>88</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Univers Condensed Light</vt:lpstr>
      <vt:lpstr>Walbaum Display Light</vt:lpstr>
      <vt:lpstr>AngleLinesVTI</vt:lpstr>
      <vt:lpstr>Remotely Operated  Vehicle (ROV)</vt:lpstr>
      <vt:lpstr>History of rov</vt:lpstr>
      <vt:lpstr>Applications</vt:lpstr>
      <vt:lpstr>Main Components of ROV</vt:lpstr>
      <vt:lpstr>Hull Design</vt:lpstr>
      <vt:lpstr>Propulsion System</vt:lpstr>
      <vt:lpstr>Propulsion System</vt:lpstr>
      <vt:lpstr>Navigation System &amp; Control</vt:lpstr>
      <vt:lpstr>Navigation System &amp; control</vt:lpstr>
      <vt:lpstr>Navigation System &amp; Control</vt:lpstr>
      <vt:lpstr>Data Collection</vt:lpstr>
      <vt:lpstr>Data Collection</vt:lpstr>
      <vt:lpstr>Data Transmission</vt:lpstr>
      <vt:lpstr>Data Transmission</vt:lpstr>
      <vt:lpstr>Power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Remotely Operated  Vehicle (ROV)</dc:title>
  <dc:creator>IQMAL HAKIMI BIN RAZALI</dc:creator>
  <cp:lastModifiedBy>IQMAL HAKIMI BIN RAZALI</cp:lastModifiedBy>
  <cp:revision>1</cp:revision>
  <dcterms:created xsi:type="dcterms:W3CDTF">2023-03-22T06:00:23Z</dcterms:created>
  <dcterms:modified xsi:type="dcterms:W3CDTF">2023-03-22T08:27:55Z</dcterms:modified>
</cp:coreProperties>
</file>